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12"/>
  </p:notesMasterIdLst>
  <p:sldIdLst>
    <p:sldId id="256" r:id="rId2"/>
    <p:sldId id="261" r:id="rId3"/>
    <p:sldId id="273" r:id="rId4"/>
    <p:sldId id="262" r:id="rId5"/>
    <p:sldId id="268" r:id="rId6"/>
    <p:sldId id="263" r:id="rId7"/>
    <p:sldId id="269" r:id="rId8"/>
    <p:sldId id="270" r:id="rId9"/>
    <p:sldId id="271" r:id="rId10"/>
    <p:sldId id="272" r:id="rId11"/>
  </p:sldIdLst>
  <p:sldSz cx="9144000" cy="6858000" type="screen4x3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387137"/>
            <a:ext cx="5608320" cy="41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67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77267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C94FB5F-5A0C-403E-B8CC-2DAF8AE94DF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47889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F6425D-BFDC-4E00-99AE-7340C09C9568}" type="slidenum">
              <a:rPr lang="en-GB" altLang="en-US"/>
              <a:pPr/>
              <a:t>1</a:t>
            </a:fld>
            <a:endParaRPr lang="en-GB" altLang="en-US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1578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10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00103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2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190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3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1905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4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2978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5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4193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6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4990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7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1679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8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774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9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05490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6B272-ACE7-4B3A-9E83-ADA024E20A0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204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7637F-9877-41BB-A008-7746D966C5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4313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D1A91-C693-4C3D-804D-7FE95C7A26A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5126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0FADB-68A3-4556-8DA9-534B9D06D85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0976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C7560-1C65-4F5A-B6D7-C54B0A946E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3202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45FB4-03F6-4EC2-878B-882680D4364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521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C2446-DD1E-4F1D-B1B6-6A6DCA224A5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0080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82363-F044-435C-9168-E578F119586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7703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ADE17-D918-4ADB-A4E1-EC11274EC93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942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820DF-496E-494B-853D-A396659972C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81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3743-2415-4356-BAC9-3A37B7BBAF9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2509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2A823-8735-4802-9A81-14C44AA062F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306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89066-5EBB-42F6-8A91-A3022465101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7959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D3949-ACE4-4226-87BC-A4303D69AD2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8382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A6BB7-6B31-42CE-875E-2DE2A10806C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813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5DA5B-01E2-43B8-BA74-40B9F81E570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1171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BCB634E-C090-473C-A33F-D8ABEF7DF56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801" r:id="rId11"/>
    <p:sldLayoutId id="2147483796" r:id="rId12"/>
    <p:sldLayoutId id="2147483802" r:id="rId13"/>
    <p:sldLayoutId id="2147483797" r:id="rId14"/>
    <p:sldLayoutId id="2147483798" r:id="rId15"/>
    <p:sldLayoutId id="2147483799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8800" y="1600200"/>
            <a:ext cx="6858000" cy="1646237"/>
          </a:xfrm>
        </p:spPr>
        <p:txBody>
          <a:bodyPr/>
          <a:lstStyle/>
          <a:p>
            <a:r>
              <a:rPr lang="en-US" altLang="en-US" dirty="0" smtClean="0"/>
              <a:t>Notes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53278" y="3124200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Chapter 8.1 – 8.2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90587" y="609600"/>
            <a:ext cx="6348413" cy="783272"/>
          </a:xfrm>
        </p:spPr>
        <p:txBody>
          <a:bodyPr/>
          <a:lstStyle/>
          <a:p>
            <a:pPr algn="r"/>
            <a:r>
              <a:rPr lang="en-US" altLang="en-US" dirty="0" smtClean="0"/>
              <a:t>Revisiting Side Ratios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35000" y="1392872"/>
                <a:ext cx="6604000" cy="1821496"/>
              </a:xfrm>
            </p:spPr>
            <p:txBody>
              <a:bodyPr/>
              <a:lstStyle/>
              <a:p>
                <a:r>
                  <a:rPr lang="en-US" altLang="en-US" b="1" dirty="0" smtClean="0">
                    <a:solidFill>
                      <a:schemeClr val="tx1"/>
                    </a:solidFill>
                  </a:rPr>
                  <a:t>Example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: if we have a 45-45-90 triangle with a hypotenuse of 10, what are the legs?</a:t>
                </a: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Since the hypotenuse is “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dirty="0">
                    <a:solidFill>
                      <a:schemeClr val="tx1"/>
                    </a:solidFill>
                  </a:rPr>
                  <a:t>x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” and the other legs are “x” then they must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∙x or 10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 ∙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= 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5000" y="1392872"/>
                <a:ext cx="6604000" cy="1821496"/>
              </a:xfrm>
              <a:blipFill rotWithShape="0">
                <a:blip r:embed="rId3"/>
                <a:stretch>
                  <a:fillRect l="-185" t="-20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2151856" y="4114800"/>
            <a:ext cx="3314700" cy="2446552"/>
            <a:chOff x="2000250" y="4191000"/>
            <a:chExt cx="3314700" cy="2446552"/>
          </a:xfrm>
        </p:grpSpPr>
        <p:pic>
          <p:nvPicPr>
            <p:cNvPr id="7" name="Picture 11" descr="Lesson on Special Right Triangles - Zeihen RMHS 60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1700" y="4191000"/>
              <a:ext cx="2781300" cy="226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3733800" y="4495800"/>
                  <a:ext cx="381000" cy="401970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3800" y="4495800"/>
                  <a:ext cx="381000" cy="40197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4444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000250" y="5410200"/>
                  <a:ext cx="438150" cy="401970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0250" y="5410200"/>
                  <a:ext cx="438150" cy="40197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r="-263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3949700" y="5568655"/>
                  <a:ext cx="38100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9700" y="5568655"/>
                  <a:ext cx="381000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876800" y="4743155"/>
                  <a:ext cx="43815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6800" y="4743155"/>
                  <a:ext cx="43815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743200" y="6268220"/>
                  <a:ext cx="38100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3200" y="6268220"/>
                  <a:ext cx="38100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003550" y="5191663"/>
                  <a:ext cx="38100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3550" y="5191663"/>
                  <a:ext cx="381000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r="-64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5175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The Pythagorean Theorem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45687"/>
            <a:ext cx="6348413" cy="1821496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FFFF00"/>
                </a:solidFill>
              </a:rPr>
              <a:t>The Pythagorean Theorem </a:t>
            </a:r>
            <a:r>
              <a:rPr lang="en-US" altLang="en-US" b="1" dirty="0" smtClean="0">
                <a:solidFill>
                  <a:schemeClr val="tx1"/>
                </a:solidFill>
              </a:rPr>
              <a:t>states that the square of the hypotenuse is equal to the sum of the squares of the two legs.</a:t>
            </a:r>
          </a:p>
          <a:p>
            <a:r>
              <a:rPr lang="en-US" altLang="en-US" dirty="0">
                <a:solidFill>
                  <a:srgbClr val="FFFF00"/>
                </a:solidFill>
              </a:rPr>
              <a:t>h</a:t>
            </a:r>
            <a:r>
              <a:rPr lang="en-US" altLang="en-US" dirty="0" smtClean="0">
                <a:solidFill>
                  <a:srgbClr val="FFFF00"/>
                </a:solidFill>
              </a:rPr>
              <a:t>ypotenuse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altLang="en-US" dirty="0" smtClean="0">
                <a:solidFill>
                  <a:srgbClr val="FFFF00"/>
                </a:solidFill>
              </a:rPr>
              <a:t> = (shorter leg)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altLang="en-US" dirty="0" smtClean="0">
                <a:solidFill>
                  <a:srgbClr val="FFFF00"/>
                </a:solidFill>
              </a:rPr>
              <a:t> + (longer leg)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</a:p>
          <a:p>
            <a:r>
              <a:rPr lang="en-US" altLang="en-US" dirty="0" smtClean="0">
                <a:solidFill>
                  <a:srgbClr val="FFFF00"/>
                </a:solidFill>
              </a:rPr>
              <a:t>hypotenuse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altLang="en-US" dirty="0" smtClean="0">
                <a:solidFill>
                  <a:srgbClr val="FFFF00"/>
                </a:solidFill>
              </a:rPr>
              <a:t> = (leg)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altLang="en-US" dirty="0" smtClean="0">
                <a:solidFill>
                  <a:srgbClr val="FFFF00"/>
                </a:solidFill>
              </a:rPr>
              <a:t> + (leg)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Often shown as: a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+ b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= c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or x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+ y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= z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9" y="3810000"/>
            <a:ext cx="707535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9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Simplifying Radicals</a:t>
            </a:r>
            <a:endParaRPr lang="en-US" alt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45687"/>
            <a:ext cx="6348413" cy="1821496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Remember you can only pull out *pairs* of numbers from under the radical.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Check the factor tree and circle pairs of numbers. (Only from the outer edges.)</a:t>
            </a:r>
          </a:p>
          <a:p>
            <a:r>
              <a:rPr lang="en-US" altLang="en-US" b="1" dirty="0" smtClean="0">
                <a:solidFill>
                  <a:schemeClr val="tx1"/>
                </a:solidFill>
              </a:rPr>
              <a:t>Anything left stays under the radical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48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53893" y="582812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Pythagorean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09600" y="1752600"/>
                <a:ext cx="6348413" cy="1821496"/>
              </a:xfrm>
            </p:spPr>
            <p:txBody>
              <a:bodyPr/>
              <a:lstStyle/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Let’s solve some problems involving the Pythagorean Theorem! Hypotenuse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= (leg 1)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+ (leg 2)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</a:rPr>
                  <a:t>2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If we have a triangle with the leg lengths equal to 3 and 4, what is the length of the hypotenuse?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Hypotenuse</a:t>
                </a:r>
                <a:r>
                  <a:rPr lang="en-US" altLang="en-US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= 3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+ 4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Hypotenuse</a:t>
                </a:r>
                <a:r>
                  <a:rPr lang="en-US" altLang="en-US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= 9 + 16 = 25</a:t>
                </a:r>
              </a:p>
              <a:p>
                <a:pPr marL="457200" lvl="1" indent="0">
                  <a:buNone/>
                </a:pPr>
                <a:r>
                  <a:rPr lang="en-US" altLang="en-US" dirty="0" smtClean="0">
                    <a:solidFill>
                      <a:schemeClr val="tx1"/>
                    </a:solidFill>
                  </a:rPr>
                  <a:t>Hypotenuse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= 5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r>
                  <a:rPr lang="en-US" altLang="en-US" dirty="0">
                    <a:solidFill>
                      <a:schemeClr val="tx1"/>
                    </a:solidFill>
                  </a:rPr>
                  <a:t>If we have a triangle with the leg lengths equal to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7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and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2,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what is the length of the hypotenuse?</a:t>
                </a:r>
              </a:p>
              <a:p>
                <a:pPr marL="457200" lvl="1" indent="0">
                  <a:buNone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Hypotenuse</a:t>
                </a:r>
                <a:r>
                  <a:rPr lang="en-US" altLang="en-US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 =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7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+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baseline="30000" dirty="0" smtClean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Hypotenuse</a:t>
                </a:r>
                <a:r>
                  <a:rPr lang="en-US" altLang="en-US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 =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49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+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4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=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53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altLang="en-US" dirty="0">
                    <a:solidFill>
                      <a:schemeClr val="tx1"/>
                    </a:solidFill>
                  </a:rPr>
                  <a:t>Hypotenuse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53</m:t>
                        </m:r>
                      </m:e>
                    </m:rad>
                  </m:oMath>
                </a14:m>
                <a:r>
                  <a:rPr lang="en-US" alt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(prime)</a:t>
                </a:r>
                <a:endParaRPr lang="en-US" altLang="en-US" dirty="0">
                  <a:solidFill>
                    <a:schemeClr val="tx1"/>
                  </a:solidFill>
                </a:endParaRPr>
              </a:p>
              <a:p>
                <a:pPr marL="457200" lvl="1" indent="0">
                  <a:buNone/>
                </a:pPr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752600"/>
                <a:ext cx="6348413" cy="1821496"/>
              </a:xfrm>
              <a:blipFill rotWithShape="0">
                <a:blip r:embed="rId3"/>
                <a:stretch>
                  <a:fillRect l="-192" t="-2349" r="-1057" b="-138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330483" y="1239978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Sample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51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53893" y="582812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The Pythagorean Theorem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6348413" cy="1821496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Let’s solve some problems involving the Pythagorean Theorem! Hypotenuse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= (leg 1)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+ (leg 2)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If we have a triangle with the hypotenuse length 13 and one of the leg lengths equal to 5. What is the length of the other leg?</a:t>
            </a:r>
            <a:endParaRPr lang="en-US" altLang="en-US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13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= 5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+ x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169 = 25 + x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169 – 25 = x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144 = x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12 = x</a:t>
            </a:r>
            <a:endParaRPr lang="en-US" altLang="en-US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26510" y="1268612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Sample problems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3688752"/>
            <a:ext cx="3141011" cy="15595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3892" y="5614353"/>
            <a:ext cx="5142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</a:t>
            </a:r>
            <a:r>
              <a:rPr lang="en-US" i="1" dirty="0" smtClean="0"/>
              <a:t>any nonzero whole numbers </a:t>
            </a:r>
            <a:r>
              <a:rPr lang="en-US" dirty="0" smtClean="0"/>
              <a:t>that satisfy the Pythagorean equation are known as a </a:t>
            </a:r>
            <a:r>
              <a:rPr lang="en-US" dirty="0" smtClean="0">
                <a:solidFill>
                  <a:srgbClr val="FFFF00"/>
                </a:solidFill>
              </a:rPr>
              <a:t>Pythagorean Triple</a:t>
            </a:r>
            <a:r>
              <a:rPr lang="en-US" dirty="0" smtClean="0"/>
              <a:t>. 5, 12, 13 is one such triple.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00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6689" y="622134"/>
            <a:ext cx="6348413" cy="749466"/>
          </a:xfrm>
        </p:spPr>
        <p:txBody>
          <a:bodyPr/>
          <a:lstStyle/>
          <a:p>
            <a:pPr algn="r"/>
            <a:r>
              <a:rPr lang="en-US" altLang="en-US" dirty="0" smtClean="0"/>
              <a:t>Other types of triangles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599" y="1611156"/>
            <a:ext cx="7086601" cy="827244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We can use the lengths of the sides of a triangle to determine what type of triangle it is. Theorems 8-3 and 8-4 explain.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438400"/>
            <a:ext cx="6324600" cy="423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1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6689" y="622134"/>
            <a:ext cx="6348413" cy="749466"/>
          </a:xfrm>
        </p:spPr>
        <p:txBody>
          <a:bodyPr/>
          <a:lstStyle/>
          <a:p>
            <a:pPr algn="r"/>
            <a:r>
              <a:rPr lang="en-US" altLang="en-US" dirty="0" smtClean="0"/>
              <a:t>Other types of triangles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599" y="1611156"/>
            <a:ext cx="7086601" cy="827244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Example: we have a triangle with sides 6, 11 and 14. Is it right, acute or obtuse?</a:t>
            </a:r>
          </a:p>
          <a:p>
            <a:pPr marL="0" indent="0">
              <a:buNone/>
            </a:pPr>
            <a:r>
              <a:rPr lang="en-US" altLang="en-US" dirty="0" smtClean="0">
                <a:solidFill>
                  <a:schemeClr val="tx1"/>
                </a:solidFill>
              </a:rPr>
              <a:t>Set up the relationship: c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??? a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+ b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</a:p>
          <a:p>
            <a:pPr marL="0" indent="0">
              <a:buNone/>
            </a:pPr>
            <a:r>
              <a:rPr lang="en-US" altLang="en-US" baseline="30000" dirty="0">
                <a:solidFill>
                  <a:schemeClr val="tx1"/>
                </a:solidFill>
              </a:rPr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14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??? 6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+ 11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196 ??? 36 + 121</a:t>
            </a:r>
          </a:p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196 &gt; 157, so the triangle is </a:t>
            </a:r>
            <a:r>
              <a:rPr lang="en-US" altLang="en-US" i="1" dirty="0" smtClean="0">
                <a:solidFill>
                  <a:schemeClr val="tx1"/>
                </a:solidFill>
              </a:rPr>
              <a:t>obtuse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Example: a triangle has lengths 6, 9 and 10. Is it right, acute or obtuse?</a:t>
            </a:r>
          </a:p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Set up the relationship: c</a:t>
            </a:r>
            <a:r>
              <a:rPr lang="en-US" altLang="en-US" baseline="30000" dirty="0">
                <a:solidFill>
                  <a:schemeClr val="tx1"/>
                </a:solidFill>
              </a:rPr>
              <a:t>2</a:t>
            </a:r>
            <a:r>
              <a:rPr lang="en-US" altLang="en-US" dirty="0">
                <a:solidFill>
                  <a:schemeClr val="tx1"/>
                </a:solidFill>
              </a:rPr>
              <a:t> ??? a</a:t>
            </a:r>
            <a:r>
              <a:rPr lang="en-US" altLang="en-US" baseline="30000" dirty="0">
                <a:solidFill>
                  <a:schemeClr val="tx1"/>
                </a:solidFill>
              </a:rPr>
              <a:t>2</a:t>
            </a:r>
            <a:r>
              <a:rPr lang="en-US" altLang="en-US" dirty="0">
                <a:solidFill>
                  <a:schemeClr val="tx1"/>
                </a:solidFill>
              </a:rPr>
              <a:t> + b</a:t>
            </a:r>
            <a:r>
              <a:rPr lang="en-US" altLang="en-US" baseline="30000" dirty="0">
                <a:solidFill>
                  <a:schemeClr val="tx1"/>
                </a:solidFill>
              </a:rPr>
              <a:t>2</a:t>
            </a:r>
          </a:p>
          <a:p>
            <a:pPr marL="0" indent="0">
              <a:buNone/>
            </a:pPr>
            <a:r>
              <a:rPr lang="en-US" altLang="en-US" baseline="30000" dirty="0">
                <a:solidFill>
                  <a:schemeClr val="tx1"/>
                </a:solidFill>
              </a:rPr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10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>
                <a:solidFill>
                  <a:schemeClr val="tx1"/>
                </a:solidFill>
              </a:rPr>
              <a:t>??? 6</a:t>
            </a:r>
            <a:r>
              <a:rPr lang="en-US" altLang="en-US" baseline="30000" dirty="0">
                <a:solidFill>
                  <a:schemeClr val="tx1"/>
                </a:solidFill>
              </a:rPr>
              <a:t>2</a:t>
            </a:r>
            <a:r>
              <a:rPr lang="en-US" altLang="en-US" dirty="0">
                <a:solidFill>
                  <a:schemeClr val="tx1"/>
                </a:solidFill>
              </a:rPr>
              <a:t> + </a:t>
            </a:r>
            <a:r>
              <a:rPr lang="en-US" altLang="en-US" dirty="0" smtClean="0">
                <a:solidFill>
                  <a:schemeClr val="tx1"/>
                </a:solidFill>
              </a:rPr>
              <a:t>9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100 </a:t>
            </a:r>
            <a:r>
              <a:rPr lang="en-US" altLang="en-US" dirty="0">
                <a:solidFill>
                  <a:schemeClr val="tx1"/>
                </a:solidFill>
              </a:rPr>
              <a:t>??? 36 + </a:t>
            </a:r>
            <a:r>
              <a:rPr lang="en-US" altLang="en-US" dirty="0" smtClean="0">
                <a:solidFill>
                  <a:schemeClr val="tx1"/>
                </a:solidFill>
              </a:rPr>
              <a:t>81</a:t>
            </a:r>
            <a:endParaRPr lang="en-US" alt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en-US" dirty="0">
                <a:solidFill>
                  <a:schemeClr val="tx1"/>
                </a:solidFill>
              </a:rPr>
              <a:t>	</a:t>
            </a:r>
            <a:r>
              <a:rPr lang="en-US" altLang="en-US" dirty="0" smtClean="0">
                <a:solidFill>
                  <a:schemeClr val="tx1"/>
                </a:solidFill>
              </a:rPr>
              <a:t>100 &lt; 117, </a:t>
            </a:r>
            <a:r>
              <a:rPr lang="en-US" altLang="en-US" dirty="0">
                <a:solidFill>
                  <a:schemeClr val="tx1"/>
                </a:solidFill>
              </a:rPr>
              <a:t>so the triangle is </a:t>
            </a:r>
            <a:r>
              <a:rPr lang="en-US" altLang="en-US" i="1" dirty="0" smtClean="0">
                <a:solidFill>
                  <a:schemeClr val="tx1"/>
                </a:solidFill>
              </a:rPr>
              <a:t>acute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  <a:endParaRPr lang="en-US" altLang="en-US" dirty="0">
              <a:solidFill>
                <a:schemeClr val="tx1"/>
              </a:solidFill>
            </a:endParaRPr>
          </a:p>
          <a:p>
            <a:endParaRPr lang="en-US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70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90587" y="609600"/>
            <a:ext cx="6348413" cy="783272"/>
          </a:xfrm>
        </p:spPr>
        <p:txBody>
          <a:bodyPr/>
          <a:lstStyle/>
          <a:p>
            <a:pPr algn="r"/>
            <a:r>
              <a:rPr lang="en-US" altLang="en-US" dirty="0" smtClean="0"/>
              <a:t>Revisiting Side Ratios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35000" y="1392872"/>
            <a:ext cx="6604000" cy="1821496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The </a:t>
            </a:r>
            <a:r>
              <a:rPr lang="en-US" altLang="en-US" b="1" dirty="0" smtClean="0">
                <a:solidFill>
                  <a:srgbClr val="FFFF00"/>
                </a:solidFill>
              </a:rPr>
              <a:t>ratios</a:t>
            </a:r>
            <a:r>
              <a:rPr lang="en-US" altLang="en-US" b="1" dirty="0" smtClean="0">
                <a:solidFill>
                  <a:schemeClr val="tx1"/>
                </a:solidFill>
              </a:rPr>
              <a:t> of the legs of the right triangles are important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The ratios define the relative lengths of each leg. That is, the measure of each leg when compared to the other legs.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We can use the ratios to find unknown sides simply by comparing the unknown side to a known side and applying the correct ratio.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51856" y="4114800"/>
            <a:ext cx="3314700" cy="2446552"/>
            <a:chOff x="2000250" y="4191000"/>
            <a:chExt cx="3314700" cy="2446552"/>
          </a:xfrm>
        </p:grpSpPr>
        <p:pic>
          <p:nvPicPr>
            <p:cNvPr id="7" name="Picture 11" descr="Lesson on Special Right Triangles - Zeihen RMHS 60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1700" y="4191000"/>
              <a:ext cx="2781300" cy="226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3733800" y="4495800"/>
                  <a:ext cx="381000" cy="401970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3800" y="4495800"/>
                  <a:ext cx="381000" cy="40197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r="-4444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000250" y="5410200"/>
                  <a:ext cx="438150" cy="401970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0250" y="5410200"/>
                  <a:ext cx="438150" cy="40197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263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3949700" y="5568655"/>
                  <a:ext cx="38100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9700" y="5568655"/>
                  <a:ext cx="381000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876800" y="4743155"/>
                  <a:ext cx="43815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6800" y="4743155"/>
                  <a:ext cx="438150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743200" y="6268220"/>
                  <a:ext cx="38100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3200" y="6268220"/>
                  <a:ext cx="38100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003550" y="5191663"/>
                  <a:ext cx="38100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3550" y="5191663"/>
                  <a:ext cx="38100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r="-64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83685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90587" y="609600"/>
            <a:ext cx="6348413" cy="783272"/>
          </a:xfrm>
        </p:spPr>
        <p:txBody>
          <a:bodyPr/>
          <a:lstStyle/>
          <a:p>
            <a:pPr algn="r"/>
            <a:r>
              <a:rPr lang="en-US" altLang="en-US" dirty="0" smtClean="0"/>
              <a:t>Revisiting Side Ratios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35000" y="1392872"/>
                <a:ext cx="6604000" cy="1821496"/>
              </a:xfrm>
            </p:spPr>
            <p:txBody>
              <a:bodyPr/>
              <a:lstStyle/>
              <a:p>
                <a:r>
                  <a:rPr lang="en-US" altLang="en-US" b="1" dirty="0" smtClean="0">
                    <a:solidFill>
                      <a:schemeClr val="tx1"/>
                    </a:solidFill>
                  </a:rPr>
                  <a:t>Example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: if we have a 30-60-90 triangle with a hypotenuse of 8, what are the other legs?</a:t>
                </a: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Since the hypotenuse is “2x” and the short leg is “x” then the short leg must be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one-half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the hypotenuse, or 4.</a:t>
                </a: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Since the long leg is “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x” then it is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5000" y="1392872"/>
                <a:ext cx="6604000" cy="1821496"/>
              </a:xfrm>
              <a:blipFill rotWithShape="0">
                <a:blip r:embed="rId3"/>
                <a:stretch>
                  <a:fillRect l="-185" t="-2007" b="-6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2151856" y="4114800"/>
            <a:ext cx="3314700" cy="2446552"/>
            <a:chOff x="2000250" y="4191000"/>
            <a:chExt cx="3314700" cy="2446552"/>
          </a:xfrm>
        </p:grpSpPr>
        <p:pic>
          <p:nvPicPr>
            <p:cNvPr id="7" name="Picture 11" descr="Lesson on Special Right Triangles - Zeihen RMHS 60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1700" y="4191000"/>
              <a:ext cx="2781300" cy="2261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3733800" y="4495800"/>
                  <a:ext cx="381000" cy="401970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3800" y="4495800"/>
                  <a:ext cx="381000" cy="40197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4444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000250" y="5410200"/>
                  <a:ext cx="438150" cy="401970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chemeClr val="accent5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0250" y="5410200"/>
                  <a:ext cx="438150" cy="40197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r="-263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3949700" y="5568655"/>
                  <a:ext cx="38100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9700" y="5568655"/>
                  <a:ext cx="381000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876800" y="4743155"/>
                  <a:ext cx="43815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6800" y="4743155"/>
                  <a:ext cx="43815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743200" y="6268220"/>
                  <a:ext cx="38100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3200" y="6268220"/>
                  <a:ext cx="38100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3003550" y="5191663"/>
                  <a:ext cx="381000" cy="369332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3550" y="5191663"/>
                  <a:ext cx="381000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r="-64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4483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984</TotalTime>
  <Words>624</Words>
  <Application>Microsoft Office PowerPoint</Application>
  <PresentationFormat>On-screen Show (4:3)</PresentationFormat>
  <Paragraphs>84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Facet</vt:lpstr>
      <vt:lpstr>Notes</vt:lpstr>
      <vt:lpstr>The Pythagorean Theorem</vt:lpstr>
      <vt:lpstr>Simplifying Radicals</vt:lpstr>
      <vt:lpstr>The Pythagorean Theorem</vt:lpstr>
      <vt:lpstr>The Pythagorean Theorem</vt:lpstr>
      <vt:lpstr>Other types of triangles</vt:lpstr>
      <vt:lpstr>Other types of triangles</vt:lpstr>
      <vt:lpstr>Revisiting Side Ratios</vt:lpstr>
      <vt:lpstr>Revisiting Side Ratios</vt:lpstr>
      <vt:lpstr>Revisiting Side Ratios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Vocabulary</dc:title>
  <dc:creator>Mr. Ryan</dc:creator>
  <cp:lastModifiedBy>Brett Kottman</cp:lastModifiedBy>
  <cp:revision>52</cp:revision>
  <cp:lastPrinted>2015-10-06T03:22:18Z</cp:lastPrinted>
  <dcterms:created xsi:type="dcterms:W3CDTF">2005-12-04T00:10:02Z</dcterms:created>
  <dcterms:modified xsi:type="dcterms:W3CDTF">2015-10-07T12:55:21Z</dcterms:modified>
</cp:coreProperties>
</file>